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4800" b="1" kern="1200">
        <a:solidFill>
          <a:srgbClr val="D06C1A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CC66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ave - top - green,blue">
            <a:extLst>
              <a:ext uri="{FF2B5EF4-FFF2-40B4-BE49-F238E27FC236}">
                <a16:creationId xmlns:a16="http://schemas.microsoft.com/office/drawing/2014/main" id="{A19C14F9-5A6B-40CD-94EC-BADCB5E53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8"/>
          <a:stretch>
            <a:fillRect/>
          </a:stretch>
        </p:blipFill>
        <p:spPr bwMode="auto">
          <a:xfrm>
            <a:off x="0" y="0"/>
            <a:ext cx="9144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E35BE1CD-2889-4774-A77A-174863E9F1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90700"/>
            <a:ext cx="229552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447800"/>
            <a:ext cx="5334000" cy="1676400"/>
          </a:xfrm>
        </p:spPr>
        <p:txBody>
          <a:bodyPr anchor="b"/>
          <a:lstStyle>
            <a:lvl1pPr>
              <a:defRPr sz="4800">
                <a:solidFill>
                  <a:srgbClr val="D06C1A"/>
                </a:solidFill>
              </a:defRPr>
            </a:lvl1pPr>
          </a:lstStyle>
          <a:p>
            <a:pPr lvl="0"/>
            <a:r>
              <a:rPr lang="en-US" noProof="0"/>
              <a:t>Click Here to Add Title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124200"/>
            <a:ext cx="53340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A8B03E3-6E87-4417-AE0C-64CB6BB3F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9B39CF7-8A73-472F-99B6-EEE8713AA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4419600" cy="457200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99F404E-FEF2-42D7-BB8E-7B6DDD4FD2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4BBA757A-5655-459C-B617-917C647356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78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AF6014-0E5B-4A5D-9847-DD6492063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F92B040-8836-49CA-848C-88D9A3BB4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9753779-9A9D-4F70-950F-A9457B2A9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5D5E2-4B01-4C8E-B220-66B051C17E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04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7907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28600"/>
            <a:ext cx="52197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0EEBE2-7905-43F8-A57C-ECD11BC4B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741052D-C19D-4E4E-8A9D-B25B2EAAE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A3E1AA5-0BA8-4F85-A92B-4E7DE1B73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B9FC3-3FD0-4860-A6C6-FD85DFAF66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09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6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5240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9911EA-3A21-40D8-B28D-0306BB1C9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3668804-EA7F-4647-936F-815548CCD2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90DB71E-8DDF-4128-B0B6-7D7EB94F0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92CE9-32CA-4ABC-96CF-B52D1FF987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52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6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240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378F42-049E-4301-858B-E4030B7C1C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3BDDC09-D695-461E-84F3-09D40D183E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77DAA0A-3114-4377-A032-13D921D49B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DEF03-EF63-4EF7-AD34-61FF8B21D6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358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16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524000"/>
            <a:ext cx="71628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3886200"/>
            <a:ext cx="71628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3EE0DD-0EC0-4783-B5E8-DE4CBADB95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EF40401-56A3-4D35-BFBA-A7677BEA1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B9F20E8-C341-4574-B47B-2163F05CB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797DC-73D2-469F-8382-685B078F6E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10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76DF52-02D3-4DAE-8FC0-05B6BA006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C23EFB-33DD-4A69-A792-A2E1B0FB45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225CE43-2CA8-40E6-9C7C-3C8013A48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B521CB-768A-4C7B-A214-B38E68342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59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CDD7D06-267C-4300-8DE3-60C138DA1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11B2B4E-F28A-46CA-94AA-1CFB49A5D4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C1EB38A-F055-4861-84DF-3E4AD4848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AA8AF-927D-4117-B855-1D47CA68F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48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24000"/>
            <a:ext cx="3505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505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08F587-6D17-4F78-99A3-F9823459F1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6E4D8BE-F42A-4072-AAD5-088ED27FE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C217C62-D649-469B-B129-0F0121755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FAD21-02DB-4273-9B6B-F9F1282BD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83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C37C6F-E8D9-4D21-8E6E-97C3F1D75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661DEC-5889-4A05-8F47-ABFA8E0726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0BDCF5-D4AF-4C11-AF62-CC865DF3B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95880-A902-435B-B18E-093929C087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40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FE878833-28EC-4BE6-A14A-48BDC0F28D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77473F8-21A7-4A05-B568-8B8D05116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43E0CC7-FB70-4739-8130-48654C5645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9A1D5-DF99-4AE1-ACCC-38D109A6FA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9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8C43B8F-7E8D-44F6-A952-2F58FE9EF0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3BFF062-BF64-40A5-A835-35D7B9C63A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21839DB-8B7C-43C3-8931-8CEA333FF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1F064-777F-4731-BEDF-AF8DC08CBD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5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7CBCD6-FC71-4934-8C60-19A79C2130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83E9ED5-5CF2-48A9-9B09-73C86EEEE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0F7FE3A-B60B-4ADE-88D9-378998EB7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19CB5-8C49-4689-9172-F100C078CE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07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4C35009-D307-46AF-A90C-C7991053F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81D083C-AEB5-4953-9BF4-2A2C6EE69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F833B76-DBC5-41C7-84A4-CBF3A5F7C1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DC7205-44A3-40D3-B0B8-7F4FC6D4E4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7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ve - top - green,blue">
            <a:extLst>
              <a:ext uri="{FF2B5EF4-FFF2-40B4-BE49-F238E27FC236}">
                <a16:creationId xmlns:a16="http://schemas.microsoft.com/office/drawing/2014/main" id="{8505A2CE-C813-487A-A74F-D8B287786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52"/>
          <a:stretch>
            <a:fillRect/>
          </a:stretch>
        </p:blipFill>
        <p:spPr bwMode="auto">
          <a:xfrm>
            <a:off x="0" y="0"/>
            <a:ext cx="91440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4">
            <a:extLst>
              <a:ext uri="{FF2B5EF4-FFF2-40B4-BE49-F238E27FC236}">
                <a16:creationId xmlns:a16="http://schemas.microsoft.com/office/drawing/2014/main" id="{5B4D3F94-7BFF-484C-80D7-D32F49717E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16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5">
            <a:extLst>
              <a:ext uri="{FF2B5EF4-FFF2-40B4-BE49-F238E27FC236}">
                <a16:creationId xmlns:a16="http://schemas.microsoft.com/office/drawing/2014/main" id="{7B2042C4-2EB1-4606-AFDF-1B4240A5D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5240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F925AD04-4BAA-4C5F-8AE6-A0F04F8E6F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1722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  <a:latin typeface="+mn-lt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4C1FAB5-5392-4F3C-9258-333F0F1385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72200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solidFill>
                  <a:schemeClr val="tx1"/>
                </a:solidFill>
                <a:latin typeface="+mn-lt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DCB03079-BBB4-4492-8BB8-26E58513DD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72200"/>
            <a:ext cx="175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3DB24ACC-8A6E-4F9E-97E5-6C5616A8FB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rgbClr val="FFFFFF"/>
          </a:solidFill>
          <a:latin typeface="Tahoma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700" b="1">
          <a:solidFill>
            <a:srgbClr val="00689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 b="1">
          <a:solidFill>
            <a:srgbClr val="00689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300" b="1">
          <a:solidFill>
            <a:srgbClr val="00689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100" b="1">
          <a:solidFill>
            <a:srgbClr val="00689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 b="1">
          <a:solidFill>
            <a:srgbClr val="00689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00689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00689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00689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00689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maspinachfestival.com/" TargetMode="External"/><Relationship Id="rId2" Type="http://schemas.openxmlformats.org/officeDocument/2006/relationships/hyperlink" Target="http://www.harvestofthemonth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hfoods.com/genpage.php?tname=foodspice&amp;dbid=43" TargetMode="External"/><Relationship Id="rId4" Type="http://schemas.openxmlformats.org/officeDocument/2006/relationships/hyperlink" Target="http://www.naturally-healthy-eating.com/benefits-of-spinach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Spinach 2">
            <a:extLst>
              <a:ext uri="{FF2B5EF4-FFF2-40B4-BE49-F238E27FC236}">
                <a16:creationId xmlns:a16="http://schemas.microsoft.com/office/drawing/2014/main" id="{FD016F3C-90AC-415C-A28C-149FFBA91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9525" r="8278" b="16100"/>
          <a:stretch>
            <a:fillRect/>
          </a:stretch>
        </p:blipFill>
        <p:spPr bwMode="auto">
          <a:xfrm>
            <a:off x="3200400" y="3122613"/>
            <a:ext cx="3452813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96667765-6EF8-4178-90A0-007AF324D9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52800" y="914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SPINACH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D089E5-6EF2-4DF2-AC3A-4188ED044F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05200" y="24384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/>
              <a:t>A VIRTUAL FIELD TRIP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77619F5-4EC0-4826-B85E-9573E8956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/>
              <a:t>How are you going to eat your spinach?</a:t>
            </a:r>
          </a:p>
        </p:txBody>
      </p:sp>
      <p:pic>
        <p:nvPicPr>
          <p:cNvPr id="16389" name="Picture 5" descr="Boy Salad">
            <a:extLst>
              <a:ext uri="{FF2B5EF4-FFF2-40B4-BE49-F238E27FC236}">
                <a16:creationId xmlns:a16="http://schemas.microsoft.com/office/drawing/2014/main" id="{BD66E21D-5B57-4316-A8C1-DF51A46E53DE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1828800"/>
            <a:ext cx="5715000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8BC357F-7BFA-4874-A2A8-0F2BCEEB9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00"/>
              <a:t>Thanks for taking the virtual field trip!</a:t>
            </a:r>
          </a:p>
        </p:txBody>
      </p:sp>
      <p:pic>
        <p:nvPicPr>
          <p:cNvPr id="13315" name="Picture 4" descr="MM900365180[1]">
            <a:extLst>
              <a:ext uri="{FF2B5EF4-FFF2-40B4-BE49-F238E27FC236}">
                <a16:creationId xmlns:a16="http://schemas.microsoft.com/office/drawing/2014/main" id="{9EA59070-553A-4256-BFA6-D63D9B380CDE}"/>
              </a:ext>
            </a:extLst>
          </p:cNvPr>
          <p:cNvPicPr>
            <a:picLocks noChangeAspect="1" noChangeArrowheads="1" noCrop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3313" y="2370138"/>
            <a:ext cx="1430337" cy="184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Rectangle 5">
            <a:extLst>
              <a:ext uri="{FF2B5EF4-FFF2-40B4-BE49-F238E27FC236}">
                <a16:creationId xmlns:a16="http://schemas.microsoft.com/office/drawing/2014/main" id="{EE1DAD1E-EF99-4477-BEC0-BBB08FAA3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49580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0">
                <a:solidFill>
                  <a:schemeClr val="tx1"/>
                </a:solidFill>
                <a:latin typeface="Arial" panose="020B0604020202020204" pitchFamily="34" charset="0"/>
              </a:rPr>
              <a:t>Until next time…</a:t>
            </a:r>
          </a:p>
        </p:txBody>
      </p:sp>
      <p:sp>
        <p:nvSpPr>
          <p:cNvPr id="13317" name="Rectangle 6">
            <a:extLst>
              <a:ext uri="{FF2B5EF4-FFF2-40B4-BE49-F238E27FC236}">
                <a16:creationId xmlns:a16="http://schemas.microsoft.com/office/drawing/2014/main" id="{094758A3-F9F5-4658-8839-92B72CE2E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096000"/>
            <a:ext cx="396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chemeClr val="tx1"/>
                </a:solidFill>
              </a:rPr>
              <a:t>Created by Kelley Tenny, NBCT – Health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B934A1C-3D07-44EE-B33C-8EDB2E53B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Resources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BF41C33-CB72-491B-83B8-21B215AB8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Harvest of the Month 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hlinkClick r:id="rId2"/>
              </a:rPr>
              <a:t>http://www.harvestofthemonth.com</a:t>
            </a:r>
            <a:endParaRPr lang="en-US" altLang="en-US" sz="2400"/>
          </a:p>
          <a:p>
            <a:pPr eaLnBrk="1" hangingPunct="1"/>
            <a:r>
              <a:rPr lang="en-US" altLang="en-US" sz="2400"/>
              <a:t>Alma Spinach festival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hlinkClick r:id="rId3"/>
              </a:rPr>
              <a:t>http://www.almaspinachfestival.com/</a:t>
            </a:r>
            <a:endParaRPr lang="en-US" altLang="en-US" sz="2400"/>
          </a:p>
          <a:p>
            <a:pPr eaLnBrk="1" hangingPunct="1"/>
            <a:r>
              <a:rPr lang="en-US" altLang="en-US" sz="2400"/>
              <a:t>Naturally-Healthy-Eating.com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hlinkClick r:id="rId4"/>
              </a:rPr>
              <a:t>http://www.naturally-healthy-eating.com/benefits-of-spinach.html</a:t>
            </a:r>
            <a:endParaRPr lang="en-US" altLang="en-US" sz="2400"/>
          </a:p>
          <a:p>
            <a:pPr eaLnBrk="1" hangingPunct="1"/>
            <a:r>
              <a:rPr lang="en-US" altLang="en-US" sz="2400"/>
              <a:t>The World’s Healthiest Foods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hlinkClick r:id="rId5"/>
              </a:rPr>
              <a:t>http://www.whfoods.com/genpage.php?tname=foodspice&amp;dbid=43</a:t>
            </a:r>
            <a:endParaRPr lang="en-US" altLang="en-US" sz="2400"/>
          </a:p>
          <a:p>
            <a:pPr eaLnBrk="1" hangingPunct="1">
              <a:buFontTx/>
              <a:buNone/>
            </a:pPr>
            <a:endParaRPr lang="en-US" altLang="en-US" sz="2400"/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B340AD3-0F92-437E-A394-5E730FA60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About Spinach?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1F7354E-241C-4D01-A3E9-7D55BEEE4F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76400"/>
            <a:ext cx="4572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/>
              <a:t>Spinach is an edible flowering plant which can grow up to 30 cm!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/>
              <a:t>It is considered one of the world’s healthiest vegetables due to its nutrient richness.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/>
              <a:t>Spinach is extremely rich in antioxidants which is why it is called a “super food!”</a:t>
            </a:r>
          </a:p>
          <a:p>
            <a:pPr eaLnBrk="1" hangingPunct="1">
              <a:lnSpc>
                <a:spcPct val="90000"/>
              </a:lnSpc>
            </a:pPr>
            <a:endParaRPr lang="en-US" altLang="en-US" sz="2500"/>
          </a:p>
        </p:txBody>
      </p:sp>
      <p:pic>
        <p:nvPicPr>
          <p:cNvPr id="3077" name="Picture 5" descr="Spinach">
            <a:extLst>
              <a:ext uri="{FF2B5EF4-FFF2-40B4-BE49-F238E27FC236}">
                <a16:creationId xmlns:a16="http://schemas.microsoft.com/office/drawing/2014/main" id="{EC2869E7-0F24-443F-BA70-F13564837DF4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2133600"/>
            <a:ext cx="2984500" cy="3155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30B9575-098B-4FEC-B0F3-8ED29CD53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Full of Nutritional Goodies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81BFBA8-3962-449D-9124-EE0676ACD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162800" cy="4572000"/>
          </a:xfrm>
        </p:spPr>
        <p:txBody>
          <a:bodyPr/>
          <a:lstStyle/>
          <a:p>
            <a:pPr eaLnBrk="1" hangingPunct="1"/>
            <a:r>
              <a:rPr lang="en-US" altLang="en-US" sz="2800"/>
              <a:t>An excellent source of vitamin A, vitamin K</a:t>
            </a:r>
          </a:p>
          <a:p>
            <a:pPr eaLnBrk="1" hangingPunct="1"/>
            <a:r>
              <a:rPr lang="en-US" altLang="en-US" sz="2800"/>
              <a:t>A good source of vitamin C</a:t>
            </a:r>
          </a:p>
          <a:p>
            <a:pPr eaLnBrk="1" hangingPunct="1"/>
            <a:r>
              <a:rPr lang="en-US" altLang="en-US" sz="2800"/>
              <a:t>A 180g serving of spinach has more iron than a 170g hamburger patty!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</a:t>
            </a:r>
            <a:r>
              <a:rPr lang="en-US" altLang="en-US" sz="2000"/>
              <a:t>4.42mg of iron                        6.43mg of iron</a:t>
            </a:r>
          </a:p>
          <a:p>
            <a:pPr eaLnBrk="1" hangingPunct="1">
              <a:buFontTx/>
              <a:buNone/>
            </a:pPr>
            <a:endParaRPr lang="en-US" altLang="en-US" sz="2000"/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       </a:t>
            </a:r>
          </a:p>
          <a:p>
            <a:pPr eaLnBrk="1" hangingPunct="1"/>
            <a:endParaRPr lang="en-US" altLang="en-US"/>
          </a:p>
        </p:txBody>
      </p:sp>
      <p:pic>
        <p:nvPicPr>
          <p:cNvPr id="4101" name="Picture 5" descr="MC900331366[1]">
            <a:extLst>
              <a:ext uri="{FF2B5EF4-FFF2-40B4-BE49-F238E27FC236}">
                <a16:creationId xmlns:a16="http://schemas.microsoft.com/office/drawing/2014/main" id="{A8BA0BB6-0E92-482C-ACF7-E75AABF73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19812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MC900013328[1]">
            <a:extLst>
              <a:ext uri="{FF2B5EF4-FFF2-40B4-BE49-F238E27FC236}">
                <a16:creationId xmlns:a16="http://schemas.microsoft.com/office/drawing/2014/main" id="{3669F6CC-A90F-49F9-A263-50CE7AA77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648200"/>
            <a:ext cx="1676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AutoShape 10">
            <a:extLst>
              <a:ext uri="{FF2B5EF4-FFF2-40B4-BE49-F238E27FC236}">
                <a16:creationId xmlns:a16="http://schemas.microsoft.com/office/drawing/2014/main" id="{DDE0CB96-F3C1-4896-9843-CDBDE2BEF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105400"/>
            <a:ext cx="990600" cy="228600"/>
          </a:xfrm>
          <a:prstGeom prst="rightArrow">
            <a:avLst>
              <a:gd name="adj1" fmla="val 50000"/>
              <a:gd name="adj2" fmla="val 10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D06C1A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F9394C1-9D63-447A-BA02-EEBCF903B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 in the Family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7B74997-F9F6-4477-A11D-DE6811D1F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Spinach belongs in the goosefoot family. </a:t>
            </a:r>
          </a:p>
          <a:p>
            <a:pPr eaLnBrk="1" hangingPunct="1"/>
            <a:r>
              <a:rPr lang="en-US" altLang="en-US" sz="2800"/>
              <a:t>Beets and Swiss chard are relatives.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         Goosefoot Family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Spinach	 	  Beets		   Swiss                    						   chard</a:t>
            </a:r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BE9D2FC0-002C-4358-B779-2AD1034BE7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386138"/>
            <a:ext cx="3429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74390E57-892E-4DA2-8852-D6983C493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815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2BED1141-20A7-41EB-82AF-7983B643EF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38613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8C044001-8668-4E43-AFCF-66C472F99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42519335-CA1C-4D5A-A8DA-A2871A4FEF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876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BE241240-02A4-4839-95EE-63E88DCDA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202" name="Picture 10" descr="spinach">
            <a:extLst>
              <a:ext uri="{FF2B5EF4-FFF2-40B4-BE49-F238E27FC236}">
                <a16:creationId xmlns:a16="http://schemas.microsoft.com/office/drawing/2014/main" id="{D002E55F-8A22-409A-8B34-7947369C4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53000"/>
            <a:ext cx="12922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beets">
            <a:extLst>
              <a:ext uri="{FF2B5EF4-FFF2-40B4-BE49-F238E27FC236}">
                <a16:creationId xmlns:a16="http://schemas.microsoft.com/office/drawing/2014/main" id="{1BB126E8-FA07-4D19-BAF7-E166A629E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876800"/>
            <a:ext cx="16002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swiss chard">
            <a:extLst>
              <a:ext uri="{FF2B5EF4-FFF2-40B4-BE49-F238E27FC236}">
                <a16:creationId xmlns:a16="http://schemas.microsoft.com/office/drawing/2014/main" id="{8A49A4C5-9986-4CA3-B567-EF8C4982A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29200"/>
            <a:ext cx="1609725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8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F13A1A7-A9E6-47A1-A0DB-6BBA672DB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543800" cy="914400"/>
          </a:xfrm>
        </p:spPr>
        <p:txBody>
          <a:bodyPr/>
          <a:lstStyle/>
          <a:p>
            <a:pPr eaLnBrk="1" hangingPunct="1"/>
            <a:r>
              <a:rPr lang="en-US" altLang="en-US" sz="3400"/>
              <a:t>Where Does Spinach Come From?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60538BC-4F67-4AD4-B606-E4B202930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5173663" cy="4572000"/>
          </a:xfrm>
        </p:spPr>
        <p:txBody>
          <a:bodyPr/>
          <a:lstStyle/>
          <a:p>
            <a:pPr eaLnBrk="1" hangingPunct="1"/>
            <a:r>
              <a:rPr lang="en-US" altLang="en-US" sz="2800"/>
              <a:t>Spinach was a native plant of Persia (modern day Iran)</a:t>
            </a:r>
          </a:p>
          <a:p>
            <a:pPr eaLnBrk="1" hangingPunct="1"/>
            <a:r>
              <a:rPr lang="en-US" altLang="en-US" sz="2800"/>
              <a:t>It was introduced to China in the 7</a:t>
            </a:r>
            <a:r>
              <a:rPr lang="en-US" altLang="en-US" sz="2800" baseline="30000"/>
              <a:t>th</a:t>
            </a:r>
            <a:r>
              <a:rPr lang="en-US" altLang="en-US" sz="2800"/>
              <a:t> century</a:t>
            </a:r>
          </a:p>
          <a:p>
            <a:pPr eaLnBrk="1" hangingPunct="1"/>
            <a:r>
              <a:rPr lang="en-US" altLang="en-US" sz="2800"/>
              <a:t>Spinach made its way to Europe in the 12</a:t>
            </a:r>
            <a:r>
              <a:rPr lang="en-US" altLang="en-US" sz="2800" baseline="30000"/>
              <a:t>th</a:t>
            </a:r>
            <a:r>
              <a:rPr lang="en-US" altLang="en-US" sz="2800"/>
              <a:t> century</a:t>
            </a:r>
          </a:p>
          <a:p>
            <a:pPr eaLnBrk="1" hangingPunct="1"/>
            <a:r>
              <a:rPr lang="en-US" altLang="en-US" sz="2800"/>
              <a:t>Spinach then came to the U.S. in 1806</a:t>
            </a:r>
          </a:p>
        </p:txBody>
      </p:sp>
      <p:pic>
        <p:nvPicPr>
          <p:cNvPr id="5125" name="Picture 5" descr="MC900037086[1]">
            <a:extLst>
              <a:ext uri="{FF2B5EF4-FFF2-40B4-BE49-F238E27FC236}">
                <a16:creationId xmlns:a16="http://schemas.microsoft.com/office/drawing/2014/main" id="{AB6B5C56-F6E4-4EAB-871D-7F57588D1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362200"/>
            <a:ext cx="2314575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9402A48-2987-43E7-AB2C-ABCF46320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Growing the Greens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74607F9-06D8-4C56-9423-199E4FC69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924800" cy="4572000"/>
          </a:xfrm>
        </p:spPr>
        <p:txBody>
          <a:bodyPr/>
          <a:lstStyle/>
          <a:p>
            <a:pPr eaLnBrk="1" hangingPunct="1"/>
            <a:r>
              <a:rPr lang="en-US" altLang="en-US" sz="2800"/>
              <a:t>Worldwide, the U.S. is the second largest spinach producer.</a:t>
            </a:r>
          </a:p>
          <a:p>
            <a:pPr eaLnBrk="1" hangingPunct="1"/>
            <a:r>
              <a:rPr lang="en-US" altLang="en-US" sz="2800"/>
              <a:t>We account for a small 3% of the world’s production.</a:t>
            </a:r>
          </a:p>
          <a:p>
            <a:pPr eaLnBrk="1" hangingPunct="1"/>
            <a:r>
              <a:rPr lang="en-US" altLang="en-US" sz="2800"/>
              <a:t>The leading spinach producer is China – they supply 85% of the world’s spinach!</a:t>
            </a:r>
          </a:p>
          <a:p>
            <a:pPr eaLnBrk="1" hangingPunct="1">
              <a:buFontTx/>
              <a:buNone/>
            </a:pPr>
            <a:r>
              <a:rPr lang="en-US" altLang="en-US"/>
              <a:t>					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  <p:pic>
        <p:nvPicPr>
          <p:cNvPr id="7172" name="Picture 4" descr="MC900231465[1]">
            <a:extLst>
              <a:ext uri="{FF2B5EF4-FFF2-40B4-BE49-F238E27FC236}">
                <a16:creationId xmlns:a16="http://schemas.microsoft.com/office/drawing/2014/main" id="{CACB6566-6CEC-433D-B65B-3959A9EAA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787900"/>
            <a:ext cx="3200400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DD64AD6-4F55-424E-8B6A-BCAAF608C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Growing the Greens…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50F5A7B-94F6-4683-93AC-58E1DC588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543800" cy="4419600"/>
          </a:xfrm>
        </p:spPr>
        <p:txBody>
          <a:bodyPr/>
          <a:lstStyle/>
          <a:p>
            <a:pPr eaLnBrk="1" hangingPunct="1"/>
            <a:r>
              <a:rPr lang="en-US" altLang="en-US" sz="2800"/>
              <a:t>The U.S.’s #1 grower/supplier of Spinach today is….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	           CALIFORNIA!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/>
            <a:r>
              <a:rPr lang="en-US" altLang="en-US" sz="2800"/>
              <a:t>California accounts for 75% of                       the nation’s spinach.</a:t>
            </a:r>
          </a:p>
        </p:txBody>
      </p:sp>
      <p:pic>
        <p:nvPicPr>
          <p:cNvPr id="6148" name="Picture 4" descr="spinach farm">
            <a:extLst>
              <a:ext uri="{FF2B5EF4-FFF2-40B4-BE49-F238E27FC236}">
                <a16:creationId xmlns:a16="http://schemas.microsoft.com/office/drawing/2014/main" id="{01977305-C901-4C76-82BC-85BBF7D60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476750"/>
            <a:ext cx="2971800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MC900027376[1]">
            <a:extLst>
              <a:ext uri="{FF2B5EF4-FFF2-40B4-BE49-F238E27FC236}">
                <a16:creationId xmlns:a16="http://schemas.microsoft.com/office/drawing/2014/main" id="{338F8318-DEF0-4FD7-96FA-35AAF14A1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0"/>
            <a:ext cx="12319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600" decel="100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08C783D-E966-47BF-89C8-FE621B1C4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Famous Spinach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071121F-60C8-4D73-B62B-6A3612DAB1C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709988" y="1524000"/>
            <a:ext cx="4824412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10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500"/>
              <a:t>   </a:t>
            </a:r>
            <a:r>
              <a:rPr lang="en-US" sz="3200"/>
              <a:t>Popeye, a cartoon character, had superhuman strength!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320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/>
              <a:t>Can you guess what gave him this strength?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3400">
                <a:solidFill>
                  <a:srgbClr val="008000"/>
                </a:solidFill>
              </a:rPr>
              <a:t>	     </a:t>
            </a:r>
            <a:r>
              <a:rPr lang="en-US" sz="34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SPINACH!</a:t>
            </a:r>
          </a:p>
        </p:txBody>
      </p:sp>
      <p:pic>
        <p:nvPicPr>
          <p:cNvPr id="10244" name="Picture 8" descr="1M9BCA42H39GCAQ4TPY8CA3VGC2BCAKU4UVSCATQXS7ECA192K1ZCATRVQ18CA1XDDI2CAMETX9BCAH3GZNICASHXKDRCACSD0U4CARXI1N7CA8FB0B9CAM76MEECAM57BFQCAU89MG5CA6BADLUCA34363M">
            <a:extLst>
              <a:ext uri="{FF2B5EF4-FFF2-40B4-BE49-F238E27FC236}">
                <a16:creationId xmlns:a16="http://schemas.microsoft.com/office/drawing/2014/main" id="{E79B5022-2878-4192-9772-10EF09F30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22590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9E5546F-FBFF-4D3B-9DF2-B1830617C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Spinach Festivals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5E7F166-3ABE-428B-B701-5CAB00A7CE9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24000"/>
            <a:ext cx="7162800" cy="22082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900"/>
              <a:t>People love spinach so much they even have festivals all around the country!</a:t>
            </a:r>
          </a:p>
        </p:txBody>
      </p:sp>
      <p:pic>
        <p:nvPicPr>
          <p:cNvPr id="13317" name="Picture 5" descr="alma-spinach-fest-2011-274x300">
            <a:extLst>
              <a:ext uri="{FF2B5EF4-FFF2-40B4-BE49-F238E27FC236}">
                <a16:creationId xmlns:a16="http://schemas.microsoft.com/office/drawing/2014/main" id="{B3FD81B8-E885-4A2C-B218-157612E24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00400"/>
            <a:ext cx="26098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alma-spinach-festival-2008-eating-08">
            <a:extLst>
              <a:ext uri="{FF2B5EF4-FFF2-40B4-BE49-F238E27FC236}">
                <a16:creationId xmlns:a16="http://schemas.microsoft.com/office/drawing/2014/main" id="{DACD6943-3C0F-4303-8ED6-3C4FA07A3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43200"/>
            <a:ext cx="1806575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 descr="CD943551C55B">
            <a:extLst>
              <a:ext uri="{FF2B5EF4-FFF2-40B4-BE49-F238E27FC236}">
                <a16:creationId xmlns:a16="http://schemas.microsoft.com/office/drawing/2014/main" id="{98BC61F9-C78A-4CB4-A2F9-F50DBC81F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819400"/>
            <a:ext cx="16668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FC_ppt_OrangeBasic_Template">
  <a:themeElements>
    <a:clrScheme name="CFC_ppt_OrangeBasic_Template 13">
      <a:dk1>
        <a:srgbClr val="0087C4"/>
      </a:dk1>
      <a:lt1>
        <a:srgbClr val="F9DEB9"/>
      </a:lt1>
      <a:dk2>
        <a:srgbClr val="E47D2A"/>
      </a:dk2>
      <a:lt2>
        <a:srgbClr val="777777"/>
      </a:lt2>
      <a:accent1>
        <a:srgbClr val="539D35"/>
      </a:accent1>
      <a:accent2>
        <a:srgbClr val="F8C545"/>
      </a:accent2>
      <a:accent3>
        <a:srgbClr val="FBECD9"/>
      </a:accent3>
      <a:accent4>
        <a:srgbClr val="0072A7"/>
      </a:accent4>
      <a:accent5>
        <a:srgbClr val="B3CCAE"/>
      </a:accent5>
      <a:accent6>
        <a:srgbClr val="E1B23E"/>
      </a:accent6>
      <a:hlink>
        <a:srgbClr val="103863"/>
      </a:hlink>
      <a:folHlink>
        <a:srgbClr val="8B181B"/>
      </a:folHlink>
    </a:clrScheme>
    <a:fontScheme name="CFC_ppt_OrangeBasic_Template">
      <a:majorFont>
        <a:latin typeface="Tahom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D06C1A"/>
            </a:solidFill>
            <a:effectLst/>
            <a:latin typeface="Tahoma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D06C1A"/>
            </a:solidFill>
            <a:effectLst/>
            <a:latin typeface="Tahoma" charset="0"/>
            <a:ea typeface="ＭＳ Ｐゴシック" pitchFamily="1" charset="-128"/>
          </a:defRPr>
        </a:defPPr>
      </a:lstStyle>
    </a:lnDef>
  </a:objectDefaults>
  <a:extraClrSchemeLst>
    <a:extraClrScheme>
      <a:clrScheme name="CFC_ppt_OrangeBas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C_ppt_OrangeBas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C_ppt_OrangeBas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C_ppt_OrangeBas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C_ppt_OrangeBas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C_ppt_OrangeBas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C_ppt_OrangeBasic_Template 13">
        <a:dk1>
          <a:srgbClr val="0087C4"/>
        </a:dk1>
        <a:lt1>
          <a:srgbClr val="F9DEB9"/>
        </a:lt1>
        <a:dk2>
          <a:srgbClr val="E47D2A"/>
        </a:dk2>
        <a:lt2>
          <a:srgbClr val="777777"/>
        </a:lt2>
        <a:accent1>
          <a:srgbClr val="539D35"/>
        </a:accent1>
        <a:accent2>
          <a:srgbClr val="F8C545"/>
        </a:accent2>
        <a:accent3>
          <a:srgbClr val="FBECD9"/>
        </a:accent3>
        <a:accent4>
          <a:srgbClr val="0072A7"/>
        </a:accent4>
        <a:accent5>
          <a:srgbClr val="B3CCAE"/>
        </a:accent5>
        <a:accent6>
          <a:srgbClr val="E1B23E"/>
        </a:accent6>
        <a:hlink>
          <a:srgbClr val="103863"/>
        </a:hlink>
        <a:folHlink>
          <a:srgbClr val="8B18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Border Network PPT Template</Template>
  <TotalTime>609</TotalTime>
  <Words>406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Tahoma</vt:lpstr>
      <vt:lpstr>ＭＳ Ｐゴシック</vt:lpstr>
      <vt:lpstr>Arial</vt:lpstr>
      <vt:lpstr>Calibri</vt:lpstr>
      <vt:lpstr>CFC_ppt_OrangeBasic_Template</vt:lpstr>
      <vt:lpstr>SPINACH</vt:lpstr>
      <vt:lpstr>What About Spinach?</vt:lpstr>
      <vt:lpstr>Full of Nutritional Goodies</vt:lpstr>
      <vt:lpstr>All in the Family</vt:lpstr>
      <vt:lpstr>Where Does Spinach Come From?</vt:lpstr>
      <vt:lpstr>Growing the Greens</vt:lpstr>
      <vt:lpstr>Growing the Greens… </vt:lpstr>
      <vt:lpstr>Famous Spinach </vt:lpstr>
      <vt:lpstr>Spinach Festivals</vt:lpstr>
      <vt:lpstr>How are you going to eat your spinach?</vt:lpstr>
      <vt:lpstr>Thanks for taking the virtual field trip!</vt:lpstr>
      <vt:lpstr>Resources</vt:lpstr>
    </vt:vector>
  </TitlesOfParts>
  <Company>Long Beach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SPINACH</dc:title>
  <dc:creator>End User</dc:creator>
  <cp:lastModifiedBy>Sheri Johnson</cp:lastModifiedBy>
  <cp:revision>13</cp:revision>
  <dcterms:created xsi:type="dcterms:W3CDTF">2011-03-30T21:41:03Z</dcterms:created>
  <dcterms:modified xsi:type="dcterms:W3CDTF">2022-02-07T22:13:49Z</dcterms:modified>
</cp:coreProperties>
</file>